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fc92c851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fc92c851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Make note that  Raspberry PI is NOT the only SBC on the planet. .i.e Lattepanda, tinker board (ASUS),  Jetson (NVIDIA), etc.</a:t>
            </a:r>
            <a:endParaRPr sz="1800">
              <a:solidFill>
                <a:srgbClr val="595959"/>
              </a:solidFill>
            </a:endParaRPr>
          </a:p>
          <a:p>
            <a:pPr marL="0" lvl="0" indent="0" algn="l" rtl="0">
              <a:lnSpc>
                <a:spcPct val="115000"/>
              </a:lnSpc>
              <a:spcBef>
                <a:spcPts val="1600"/>
              </a:spcBef>
              <a:spcAft>
                <a:spcPts val="1600"/>
              </a:spcAft>
              <a:buNone/>
            </a:pPr>
            <a:r>
              <a:rPr lang="en" sz="1800">
                <a:solidFill>
                  <a:srgbClr val="595959"/>
                </a:solidFill>
              </a:rPr>
              <a:t>Does the board have a microcontroller as well? // Another good question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fc92c8514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fc92c851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Controlling motors, reading voltages (ADC), turning on/off lights, etc.</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Programming interface // talk about arduino IDE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Shields //Accessories connections. </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Talk about the differences between SBC and mircocontroller and why you use one or the other. </a:t>
            </a: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3ea03e7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3ea03e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3ea03e7f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3ea03e7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is technically slower, but requires less connections, which means less chance for failure.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8e2b7536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8e2b753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fc92c851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fc92c851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UART: Universal Asynchronous Receive Transmit </a:t>
            </a:r>
            <a:endParaRPr/>
          </a:p>
          <a:p>
            <a:pPr marL="0" lvl="0" indent="0" algn="l" rtl="0">
              <a:spcBef>
                <a:spcPts val="0"/>
              </a:spcBef>
              <a:spcAft>
                <a:spcPts val="0"/>
              </a:spcAft>
              <a:buNone/>
            </a:pPr>
            <a:endParaRPr/>
          </a:p>
          <a:p>
            <a:pPr marL="0" lvl="0" indent="0" algn="l" rtl="0">
              <a:spcBef>
                <a:spcPts val="0"/>
              </a:spcBef>
              <a:spcAft>
                <a:spcPts val="0"/>
              </a:spcAft>
              <a:buNone/>
            </a:pPr>
            <a:r>
              <a:rPr lang="en"/>
              <a:t>All three of those this must be in common with the two communicating devices in order for UART to send correct Data. </a:t>
            </a:r>
            <a:endParaRPr/>
          </a:p>
          <a:p>
            <a:pPr marL="0" lvl="0" indent="0" algn="l" rtl="0">
              <a:spcBef>
                <a:spcPts val="0"/>
              </a:spcBef>
              <a:spcAft>
                <a:spcPts val="0"/>
              </a:spcAft>
              <a:buNone/>
            </a:pPr>
            <a:endParaRPr/>
          </a:p>
          <a:p>
            <a:pPr marL="0" lvl="0" indent="0" algn="l" rtl="0">
              <a:spcBef>
                <a:spcPts val="0"/>
              </a:spcBef>
              <a:spcAft>
                <a:spcPts val="0"/>
              </a:spcAft>
              <a:buNone/>
            </a:pPr>
            <a:r>
              <a:rPr lang="en"/>
              <a:t>MOST common baud rate </a:t>
            </a:r>
            <a:endParaRPr/>
          </a:p>
          <a:p>
            <a:pPr marL="0" lvl="0" indent="0" algn="l" rtl="0">
              <a:spcBef>
                <a:spcPts val="0"/>
              </a:spcBef>
              <a:spcAft>
                <a:spcPts val="0"/>
              </a:spcAft>
              <a:buNone/>
            </a:pPr>
            <a:r>
              <a:rPr lang="en"/>
              <a:t>9600 for arduino</a:t>
            </a:r>
            <a:endParaRPr/>
          </a:p>
          <a:p>
            <a:pPr marL="0" lvl="0" indent="0" algn="l" rtl="0">
              <a:spcBef>
                <a:spcPts val="0"/>
              </a:spcBef>
              <a:spcAft>
                <a:spcPts val="0"/>
              </a:spcAft>
              <a:buNone/>
            </a:pPr>
            <a:r>
              <a:rPr lang="en"/>
              <a:t>115200 for the raspberry pi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d2048d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d2048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4.7k ohms (typically)</a:t>
            </a:r>
            <a:endParaRPr/>
          </a:p>
          <a:p>
            <a:pPr marL="0" lvl="0" indent="0" algn="l" rtl="0">
              <a:spcBef>
                <a:spcPts val="0"/>
              </a:spcBef>
              <a:spcAft>
                <a:spcPts val="0"/>
              </a:spcAft>
              <a:buNone/>
            </a:pPr>
            <a:endParaRPr/>
          </a:p>
          <a:p>
            <a:pPr marL="0" lvl="0" indent="0" algn="l" rtl="0">
              <a:spcBef>
                <a:spcPts val="0"/>
              </a:spcBef>
              <a:spcAft>
                <a:spcPts val="0"/>
              </a:spcAft>
              <a:buNone/>
            </a:pPr>
            <a:r>
              <a:rPr lang="en"/>
              <a:t>Inter-Integrated Circuit  also know as 2 wire communication</a:t>
            </a:r>
            <a:endParaRPr/>
          </a:p>
          <a:p>
            <a:pPr marL="0" lvl="0" indent="0" algn="l" rtl="0">
              <a:spcBef>
                <a:spcPts val="0"/>
              </a:spcBef>
              <a:spcAft>
                <a:spcPts val="0"/>
              </a:spcAft>
              <a:buNone/>
            </a:pPr>
            <a:endParaRPr/>
          </a:p>
          <a:p>
            <a:pPr marL="0" lvl="0" indent="0" algn="l" rtl="0">
              <a:spcBef>
                <a:spcPts val="0"/>
              </a:spcBef>
              <a:spcAft>
                <a:spcPts val="0"/>
              </a:spcAft>
              <a:buNone/>
            </a:pPr>
            <a:r>
              <a:rPr lang="en"/>
              <a:t>1 master for 112 Slave devices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&lt;wire.h&gt;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The slave device address is located in the Datasheet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3d2048d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3d2048d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 Protocol Interface </a:t>
            </a:r>
            <a:endParaRPr/>
          </a:p>
          <a:p>
            <a:pPr marL="0" lvl="0" indent="0" algn="l" rtl="0">
              <a:spcBef>
                <a:spcPts val="0"/>
              </a:spcBef>
              <a:spcAft>
                <a:spcPts val="0"/>
              </a:spcAft>
              <a:buNone/>
            </a:pPr>
            <a:endParaRPr/>
          </a:p>
          <a:p>
            <a:pPr marL="0" lvl="0" indent="0" algn="l" rtl="0">
              <a:spcBef>
                <a:spcPts val="0"/>
              </a:spcBef>
              <a:spcAft>
                <a:spcPts val="0"/>
              </a:spcAft>
              <a:buNone/>
            </a:pPr>
            <a:r>
              <a:rPr lang="en"/>
              <a:t>MOSI - (Master Output Slave Input)</a:t>
            </a:r>
            <a:endParaRPr/>
          </a:p>
          <a:p>
            <a:pPr marL="0" lvl="0" indent="0" algn="l" rtl="0">
              <a:spcBef>
                <a:spcPts val="0"/>
              </a:spcBef>
              <a:spcAft>
                <a:spcPts val="0"/>
              </a:spcAft>
              <a:buNone/>
            </a:pPr>
            <a:r>
              <a:rPr lang="en"/>
              <a:t>MISO - (Master Input Slave Output)</a:t>
            </a:r>
            <a:endParaRPr/>
          </a:p>
          <a:p>
            <a:pPr marL="0" lvl="0" indent="0" algn="l" rtl="0">
              <a:spcBef>
                <a:spcPts val="0"/>
              </a:spcBef>
              <a:spcAft>
                <a:spcPts val="0"/>
              </a:spcAft>
              <a:buNone/>
            </a:pPr>
            <a:endParaRPr/>
          </a:p>
          <a:p>
            <a:pPr marL="0" lvl="0" indent="0" algn="l" rtl="0">
              <a:spcBef>
                <a:spcPts val="0"/>
              </a:spcBef>
              <a:spcAft>
                <a:spcPts val="0"/>
              </a:spcAft>
              <a:buNone/>
            </a:pPr>
            <a:r>
              <a:rPr lang="en"/>
              <a:t>SS0 - Chip select wire</a:t>
            </a:r>
            <a:endParaRPr/>
          </a:p>
          <a:p>
            <a:pPr marL="0" lvl="0" indent="0" algn="l" rtl="0">
              <a:spcBef>
                <a:spcPts val="0"/>
              </a:spcBef>
              <a:spcAft>
                <a:spcPts val="0"/>
              </a:spcAft>
              <a:buNone/>
            </a:pPr>
            <a:r>
              <a:rPr lang="en"/>
              <a:t>The master must have the number of ss for the number of SPI Slave device or it will not interface.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#include &lt;SPI.h&gt; for Arduino IDE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common ground. </a:t>
            </a:r>
            <a:endParaRPr/>
          </a:p>
          <a:p>
            <a:pPr marL="0" lvl="0" indent="0" algn="l" rtl="0">
              <a:spcBef>
                <a:spcPts val="0"/>
              </a:spcBef>
              <a:spcAft>
                <a:spcPts val="0"/>
              </a:spcAft>
              <a:buNone/>
            </a:pPr>
            <a:endParaRPr/>
          </a:p>
          <a:p>
            <a:pPr marL="0" lvl="0" indent="0" algn="l" rtl="0">
              <a:spcBef>
                <a:spcPts val="0"/>
              </a:spcBef>
              <a:spcAft>
                <a:spcPts val="0"/>
              </a:spcAft>
              <a:buNone/>
            </a:pPr>
            <a:r>
              <a:rPr lang="en"/>
              <a:t>Low power and fast clock speed/ transmission lines.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3ea03e7f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3ea03e7f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usually requires a four digit pin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3fac8f2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3fac8f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c92c851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c92c851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LIPO battery are used for rechargeable and cost effective</a:t>
            </a:r>
            <a:endParaRPr sz="1800">
              <a:solidFill>
                <a:srgbClr val="595959"/>
              </a:solidFill>
            </a:endParaRPr>
          </a:p>
          <a:p>
            <a:pPr marL="0" lvl="0" indent="0" algn="l" rtl="0">
              <a:lnSpc>
                <a:spcPct val="115000"/>
              </a:lnSpc>
              <a:spcBef>
                <a:spcPts val="1600"/>
              </a:spcBef>
              <a:spcAft>
                <a:spcPts val="0"/>
              </a:spcAft>
              <a:buNone/>
            </a:pPr>
            <a:r>
              <a:rPr lang="en" sz="1800">
                <a:solidFill>
                  <a:srgbClr val="595959"/>
                </a:solidFill>
              </a:rPr>
              <a:t>The Board uses two batteries to power all the Motors, Drivers, ADC, Ultrasound Sensors, Arduino Mega, and the Raspberry PI 3 </a:t>
            </a:r>
            <a:endParaRPr sz="1800">
              <a:solidFill>
                <a:srgbClr val="595959"/>
              </a:solidFill>
            </a:endParaRPr>
          </a:p>
          <a:p>
            <a:pPr marL="0" lvl="0" indent="0" algn="l" rtl="0">
              <a:lnSpc>
                <a:spcPct val="115000"/>
              </a:lnSpc>
              <a:spcBef>
                <a:spcPts val="1600"/>
              </a:spcBef>
              <a:spcAft>
                <a:spcPts val="0"/>
              </a:spcAft>
              <a:buNone/>
            </a:pPr>
            <a:endParaRPr sz="1300">
              <a:solidFill>
                <a:schemeClr val="lt1"/>
              </a:solidFill>
              <a:latin typeface="Lato"/>
              <a:ea typeface="Lato"/>
              <a:cs typeface="Lato"/>
              <a:sym typeface="Lato"/>
            </a:endParaRPr>
          </a:p>
          <a:p>
            <a:pPr marL="0" lvl="0" indent="0" algn="l" rtl="0">
              <a:lnSpc>
                <a:spcPct val="115000"/>
              </a:lnSpc>
              <a:spcBef>
                <a:spcPts val="1600"/>
              </a:spcBef>
              <a:spcAft>
                <a:spcPts val="1600"/>
              </a:spcAft>
              <a:buNone/>
            </a:pPr>
            <a:endParaRPr sz="18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fc92c851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fc92c851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Draw schematic out on the whiteboard and talk about the advantages and disadvantages of each.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Please note that the bidirectional logic converter is for low level power conversion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fc92c851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fc92c851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fc92c851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fc92c851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fc92c8514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fc92c851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motor are very accurate and don’t like to spin if not told too. </a:t>
            </a:r>
            <a:endParaRPr/>
          </a:p>
          <a:p>
            <a:pPr marL="0" lvl="0" indent="0" algn="l" rtl="0">
              <a:spcBef>
                <a:spcPts val="0"/>
              </a:spcBef>
              <a:spcAft>
                <a:spcPts val="0"/>
              </a:spcAft>
              <a:buNone/>
            </a:pPr>
            <a:endParaRPr/>
          </a:p>
          <a:p>
            <a:pPr marL="0" lvl="0" indent="0" algn="l" rtl="0">
              <a:spcBef>
                <a:spcPts val="0"/>
              </a:spcBef>
              <a:spcAft>
                <a:spcPts val="0"/>
              </a:spcAft>
              <a:buNone/>
            </a:pPr>
            <a:r>
              <a:rPr lang="en"/>
              <a:t>Bipolar v. Unipolar </a:t>
            </a:r>
            <a:endParaRPr/>
          </a:p>
          <a:p>
            <a:pPr marL="0" lvl="0" indent="0" algn="l" rtl="0">
              <a:spcBef>
                <a:spcPts val="0"/>
              </a:spcBef>
              <a:spcAft>
                <a:spcPts val="0"/>
              </a:spcAft>
              <a:buNone/>
            </a:pPr>
            <a:r>
              <a:rPr lang="en"/>
              <a:t>bipolar has higher torque than Unipolar </a:t>
            </a:r>
            <a:endParaRPr/>
          </a:p>
          <a:p>
            <a:pPr marL="0" lvl="0" indent="0" algn="l" rtl="0">
              <a:spcBef>
                <a:spcPts val="0"/>
              </a:spcBef>
              <a:spcAft>
                <a:spcPts val="0"/>
              </a:spcAft>
              <a:buNone/>
            </a:pPr>
            <a:r>
              <a:rPr lang="en"/>
              <a:t>Unipolar is faster than the bipolar </a:t>
            </a:r>
            <a:endParaRPr/>
          </a:p>
          <a:p>
            <a:pPr marL="0" lvl="0" indent="0" algn="l" rtl="0">
              <a:spcBef>
                <a:spcPts val="0"/>
              </a:spcBef>
              <a:spcAft>
                <a:spcPts val="0"/>
              </a:spcAft>
              <a:buNone/>
            </a:pPr>
            <a:r>
              <a:rPr lang="en"/>
              <a:t>Unipolar Simpler control circuit that bipolar because unipolar does not require reverse voltage to spin in the other directions </a:t>
            </a:r>
            <a:endParaRPr/>
          </a:p>
          <a:p>
            <a:pPr marL="0" lvl="0" indent="0" algn="l" rtl="0">
              <a:spcBef>
                <a:spcPts val="0"/>
              </a:spcBef>
              <a:spcAft>
                <a:spcPts val="0"/>
              </a:spcAft>
              <a:buNone/>
            </a:pPr>
            <a:endParaRPr/>
          </a:p>
          <a:p>
            <a:pPr marL="0" lvl="0" indent="0" algn="l" rtl="0">
              <a:spcBef>
                <a:spcPts val="0"/>
              </a:spcBef>
              <a:spcAft>
                <a:spcPts val="0"/>
              </a:spcAft>
              <a:buNone/>
            </a:pPr>
            <a:r>
              <a:rPr lang="en"/>
              <a:t>Internally there are 3 different types of designs</a:t>
            </a:r>
            <a:endParaRPr/>
          </a:p>
          <a:p>
            <a:pPr marL="457200" lvl="0" indent="-298450" algn="l" rtl="0">
              <a:spcBef>
                <a:spcPts val="0"/>
              </a:spcBef>
              <a:spcAft>
                <a:spcPts val="0"/>
              </a:spcAft>
              <a:buSzPts val="1100"/>
              <a:buAutoNum type="arabicPeriod"/>
            </a:pPr>
            <a:r>
              <a:rPr lang="en"/>
              <a:t>Variable Reluctance Stepper</a:t>
            </a:r>
            <a:endParaRPr/>
          </a:p>
          <a:p>
            <a:pPr marL="457200" lvl="0" indent="-298450" algn="l" rtl="0">
              <a:spcBef>
                <a:spcPts val="0"/>
              </a:spcBef>
              <a:spcAft>
                <a:spcPts val="0"/>
              </a:spcAft>
              <a:buSzPts val="1100"/>
              <a:buAutoNum type="arabicPeriod"/>
            </a:pPr>
            <a:r>
              <a:rPr lang="en"/>
              <a:t>Permanent Magnet Stepper</a:t>
            </a:r>
            <a:endParaRPr/>
          </a:p>
          <a:p>
            <a:pPr marL="457200" lvl="0" indent="-298450" algn="l" rtl="0">
              <a:spcBef>
                <a:spcPts val="0"/>
              </a:spcBef>
              <a:spcAft>
                <a:spcPts val="0"/>
              </a:spcAft>
              <a:buSzPts val="1100"/>
              <a:buAutoNum type="arabicPeriod"/>
            </a:pPr>
            <a:r>
              <a:rPr lang="en"/>
              <a:t>Hybrid Stepper (This is the most common type) </a:t>
            </a:r>
            <a:endParaRPr/>
          </a:p>
          <a:p>
            <a:pPr marL="0" lvl="0" indent="0" algn="l" rtl="0">
              <a:spcBef>
                <a:spcPts val="0"/>
              </a:spcBef>
              <a:spcAft>
                <a:spcPts val="0"/>
              </a:spcAft>
              <a:buNone/>
            </a:pPr>
            <a:endParaRPr/>
          </a:p>
          <a:p>
            <a:pPr marL="0" lvl="0" indent="0" algn="l" rtl="0">
              <a:spcBef>
                <a:spcPts val="0"/>
              </a:spcBef>
              <a:spcAft>
                <a:spcPts val="0"/>
              </a:spcAft>
              <a:buNone/>
            </a:pPr>
            <a:r>
              <a:rPr lang="en"/>
              <a:t>Types of driving </a:t>
            </a:r>
            <a:endParaRPr/>
          </a:p>
          <a:p>
            <a:pPr marL="457200" lvl="0" indent="-298450" algn="l" rtl="0">
              <a:spcBef>
                <a:spcPts val="0"/>
              </a:spcBef>
              <a:spcAft>
                <a:spcPts val="0"/>
              </a:spcAft>
              <a:buSzPts val="1100"/>
              <a:buAutoNum type="arabicPeriod"/>
            </a:pPr>
            <a:r>
              <a:rPr lang="en"/>
              <a:t>Wave driving is where only one coil is active</a:t>
            </a:r>
            <a:endParaRPr/>
          </a:p>
          <a:p>
            <a:pPr marL="457200" lvl="0" indent="-298450" algn="l" rtl="0">
              <a:spcBef>
                <a:spcPts val="0"/>
              </a:spcBef>
              <a:spcAft>
                <a:spcPts val="0"/>
              </a:spcAft>
              <a:buSzPts val="1100"/>
              <a:buAutoNum type="arabicPeriod"/>
            </a:pPr>
            <a:r>
              <a:rPr lang="en"/>
              <a:t>Full step driving is where where both coils are active creates a higher torque</a:t>
            </a:r>
            <a:endParaRPr/>
          </a:p>
          <a:p>
            <a:pPr marL="457200" lvl="0" indent="-298450" algn="l" rtl="0">
              <a:spcBef>
                <a:spcPts val="0"/>
              </a:spcBef>
              <a:spcAft>
                <a:spcPts val="0"/>
              </a:spcAft>
              <a:buSzPts val="1100"/>
              <a:buAutoNum type="arabicPeriod"/>
            </a:pPr>
            <a:r>
              <a:rPr lang="en"/>
              <a:t>Half step driving is where is both of the above methods to double to step rotations per revolution</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&lt;Stepper.h&gt; for adriuno</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fc92c851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fc92c851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controlled using 50Hz PWM </a:t>
            </a:r>
            <a:endParaRPr/>
          </a:p>
          <a:p>
            <a:pPr marL="0" lvl="0" indent="0" algn="l" rtl="0">
              <a:spcBef>
                <a:spcPts val="0"/>
              </a:spcBef>
              <a:spcAft>
                <a:spcPts val="0"/>
              </a:spcAft>
              <a:buNone/>
            </a:pPr>
            <a:r>
              <a:rPr lang="en"/>
              <a:t>Another common control frequency for the servo is 60Hz </a:t>
            </a:r>
            <a:endParaRPr/>
          </a:p>
          <a:p>
            <a:pPr marL="0" lvl="0" indent="0" algn="l" rtl="0">
              <a:spcBef>
                <a:spcPts val="0"/>
              </a:spcBef>
              <a:spcAft>
                <a:spcPts val="0"/>
              </a:spcAft>
              <a:buNone/>
            </a:pPr>
            <a:endParaRPr/>
          </a:p>
          <a:p>
            <a:pPr marL="0" lvl="0" indent="0" algn="l" rtl="0">
              <a:spcBef>
                <a:spcPts val="0"/>
              </a:spcBef>
              <a:spcAft>
                <a:spcPts val="0"/>
              </a:spcAft>
              <a:buNone/>
            </a:pPr>
            <a:r>
              <a:rPr lang="en"/>
              <a:t>#include &lt;Servo.h&gt; for ardiuno</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fc92c851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fc92c85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Beginning: </a:t>
            </a:r>
            <a:endParaRPr/>
          </a:p>
          <a:p>
            <a:pPr marL="0" lvl="0" indent="0" algn="l" rtl="0">
              <a:spcBef>
                <a:spcPts val="0"/>
              </a:spcBef>
              <a:spcAft>
                <a:spcPts val="0"/>
              </a:spcAft>
              <a:buNone/>
            </a:pPr>
            <a:r>
              <a:rPr lang="en"/>
              <a:t>Wire a  motor of their choosing (Servo, DC motor, or Stepper) with necessary drivers and control the output of the motor to spin at full speed for 2 seconds, then half speed 2 seconds, the off for 2 seconds. Then loop. </a:t>
            </a:r>
            <a:endParaRPr/>
          </a:p>
          <a:p>
            <a:pPr marL="0" lvl="0" indent="0" algn="l" rtl="0">
              <a:spcBef>
                <a:spcPts val="0"/>
              </a:spcBef>
              <a:spcAft>
                <a:spcPts val="0"/>
              </a:spcAft>
              <a:buNone/>
            </a:pPr>
            <a:endParaRPr/>
          </a:p>
          <a:p>
            <a:pPr marL="0" lvl="0" indent="0" algn="l" rtl="0">
              <a:spcBef>
                <a:spcPts val="0"/>
              </a:spcBef>
              <a:spcAft>
                <a:spcPts val="0"/>
              </a:spcAft>
              <a:buNone/>
            </a:pPr>
            <a:r>
              <a:rPr lang="en"/>
              <a:t>The code for the beginners will be writing for them on GitHub</a:t>
            </a:r>
            <a:endParaRPr/>
          </a:p>
          <a:p>
            <a:pPr marL="0" lvl="0" indent="0" algn="l" rtl="0">
              <a:spcBef>
                <a:spcPts val="0"/>
              </a:spcBef>
              <a:spcAft>
                <a:spcPts val="0"/>
              </a:spcAft>
              <a:buNone/>
            </a:pPr>
            <a:endParaRPr/>
          </a:p>
          <a:p>
            <a:pPr marL="0" lvl="0" indent="0" algn="l" rtl="0">
              <a:spcBef>
                <a:spcPts val="0"/>
              </a:spcBef>
              <a:spcAft>
                <a:spcPts val="0"/>
              </a:spcAft>
              <a:buNone/>
            </a:pPr>
            <a:r>
              <a:rPr lang="en"/>
              <a:t>Advanced: </a:t>
            </a:r>
            <a:endParaRPr/>
          </a:p>
          <a:p>
            <a:pPr marL="0" lvl="0" indent="0" algn="l" rtl="0">
              <a:spcBef>
                <a:spcPts val="0"/>
              </a:spcBef>
              <a:spcAft>
                <a:spcPts val="0"/>
              </a:spcAft>
              <a:buNone/>
            </a:pPr>
            <a:r>
              <a:rPr lang="en"/>
              <a:t>I want them to draw a schematic including the Battery as the voltage source, draw a circuit to drive each of the three motor types, have to battery power the microprocessor and and power one of the motor of their choosing. Also, write the program to themselves.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8e2b7536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8e2b753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1</a:t>
            </a:r>
            <a:endParaRPr>
              <a:solidFill>
                <a:srgbClr val="000000"/>
              </a:solidFill>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53075" y="386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Single Board Computer</a:t>
            </a:r>
            <a:endParaRPr/>
          </a:p>
        </p:txBody>
      </p:sp>
      <p:sp>
        <p:nvSpPr>
          <p:cNvPr id="204" name="Google Shape;204;p22"/>
          <p:cNvSpPr txBox="1">
            <a:spLocks noGrp="1"/>
          </p:cNvSpPr>
          <p:nvPr>
            <p:ph type="body" idx="1"/>
          </p:nvPr>
        </p:nvSpPr>
        <p:spPr>
          <a:xfrm>
            <a:off x="1172775" y="12373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A SBC is a complete computer built on a single circuit board (PCB), with microprocessor(s), memory, input/output (I/O), etc. </a:t>
            </a:r>
            <a:endParaRPr sz="1800">
              <a:solidFill>
                <a:srgbClr val="595959"/>
              </a:solidFill>
              <a:latin typeface="Arial"/>
              <a:ea typeface="Arial"/>
              <a:cs typeface="Arial"/>
              <a:sym typeface="Arial"/>
            </a:endParaRPr>
          </a:p>
          <a:p>
            <a:pPr marL="2286000" lvl="0" indent="457200" algn="l" rtl="0">
              <a:spcBef>
                <a:spcPts val="1600"/>
              </a:spcBef>
              <a:spcAft>
                <a:spcPts val="0"/>
              </a:spcAft>
              <a:buNone/>
            </a:pPr>
            <a:endParaRPr sz="1800">
              <a:solidFill>
                <a:srgbClr val="595959"/>
              </a:solidFill>
              <a:latin typeface="Arial"/>
              <a:ea typeface="Arial"/>
              <a:cs typeface="Arial"/>
              <a:sym typeface="Arial"/>
            </a:endParaRPr>
          </a:p>
          <a:p>
            <a:pPr marL="457200" lvl="0" indent="457200" algn="l" rtl="0">
              <a:spcBef>
                <a:spcPts val="1600"/>
              </a:spcBef>
              <a:spcAft>
                <a:spcPts val="0"/>
              </a:spcAft>
              <a:buNone/>
            </a:pPr>
            <a:r>
              <a:rPr lang="en" sz="1800">
                <a:solidFill>
                  <a:srgbClr val="595959"/>
                </a:solidFill>
                <a:latin typeface="Arial"/>
                <a:ea typeface="Arial"/>
                <a:cs typeface="Arial"/>
                <a:sym typeface="Arial"/>
              </a:rPr>
              <a:t>Things to look for in a SBC</a:t>
            </a:r>
            <a:endParaRPr sz="1800">
              <a:solidFill>
                <a:srgbClr val="595959"/>
              </a:solidFill>
              <a:latin typeface="Arial"/>
              <a:ea typeface="Arial"/>
              <a:cs typeface="Arial"/>
              <a:sym typeface="Arial"/>
            </a:endParaRPr>
          </a:p>
          <a:p>
            <a:pPr marL="36576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Logic level(s) </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Processor, RAM, GPIO ports</a:t>
            </a:r>
            <a:endParaRPr sz="1800">
              <a:solidFill>
                <a:srgbClr val="595959"/>
              </a:solidFill>
              <a:latin typeface="Arial"/>
              <a:ea typeface="Arial"/>
              <a:cs typeface="Arial"/>
              <a:sym typeface="Arial"/>
            </a:endParaRPr>
          </a:p>
          <a:p>
            <a:pPr marL="36576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Operating system (Raspbian, Windows, etc) </a:t>
            </a:r>
            <a:endParaRPr sz="1800">
              <a:solidFill>
                <a:srgbClr val="595959"/>
              </a:solidFill>
              <a:latin typeface="Arial"/>
              <a:ea typeface="Arial"/>
              <a:cs typeface="Arial"/>
              <a:sym typeface="Arial"/>
            </a:endParaRPr>
          </a:p>
          <a:p>
            <a:pPr marL="365760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0"/>
              </a:spcAft>
              <a:buNone/>
            </a:pP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205" name="Google Shape;205;p22"/>
          <p:cNvPicPr preferRelativeResize="0"/>
          <p:nvPr/>
        </p:nvPicPr>
        <p:blipFill rotWithShape="1">
          <a:blip r:embed="rId3">
            <a:alphaModFix/>
          </a:blip>
          <a:srcRect b="55722"/>
          <a:stretch/>
        </p:blipFill>
        <p:spPr>
          <a:xfrm>
            <a:off x="4689600" y="77250"/>
            <a:ext cx="4078249" cy="1118150"/>
          </a:xfrm>
          <a:prstGeom prst="rect">
            <a:avLst/>
          </a:prstGeom>
          <a:noFill/>
          <a:ln>
            <a:noFill/>
          </a:ln>
        </p:spPr>
      </p:pic>
      <p:pic>
        <p:nvPicPr>
          <p:cNvPr id="206" name="Google Shape;206;p22"/>
          <p:cNvPicPr preferRelativeResize="0"/>
          <p:nvPr/>
        </p:nvPicPr>
        <p:blipFill rotWithShape="1">
          <a:blip r:embed="rId4">
            <a:alphaModFix/>
          </a:blip>
          <a:srcRect l="18834" t="42630" r="11225" b="26713"/>
          <a:stretch/>
        </p:blipFill>
        <p:spPr>
          <a:xfrm>
            <a:off x="1444250" y="3056000"/>
            <a:ext cx="3053550" cy="1338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Microcontroller </a:t>
            </a:r>
            <a:endParaRPr/>
          </a:p>
        </p:txBody>
      </p:sp>
      <p:sp>
        <p:nvSpPr>
          <p:cNvPr id="212" name="Google Shape;212;p23"/>
          <p:cNvSpPr txBox="1">
            <a:spLocks noGrp="1"/>
          </p:cNvSpPr>
          <p:nvPr>
            <p:ph type="body" idx="1"/>
          </p:nvPr>
        </p:nvSpPr>
        <p:spPr>
          <a:xfrm>
            <a:off x="1297500" y="8138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purpose is to interface between a Single Board computer, and the physical world.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Arduino is a Development Board platform with a Microcontroller (ATMEGA2560 for MEGA), programming interface, accessories connections. </a:t>
            </a:r>
            <a:endParaRPr sz="1800">
              <a:solidFill>
                <a:srgbClr val="595959"/>
              </a:solidFill>
              <a:latin typeface="Arial"/>
              <a:ea typeface="Arial"/>
              <a:cs typeface="Arial"/>
              <a:sym typeface="Arial"/>
            </a:endParaRPr>
          </a:p>
          <a:p>
            <a:pPr marL="0" lvl="0" indent="0" algn="l" rtl="0">
              <a:spcBef>
                <a:spcPts val="1600"/>
              </a:spcBef>
              <a:spcAft>
                <a:spcPts val="1600"/>
              </a:spcAft>
              <a:buNone/>
            </a:pPr>
            <a:r>
              <a:rPr lang="en" sz="1800">
                <a:solidFill>
                  <a:srgbClr val="595959"/>
                </a:solidFill>
                <a:latin typeface="Arial"/>
                <a:ea typeface="Arial"/>
                <a:cs typeface="Arial"/>
                <a:sym typeface="Arial"/>
              </a:rPr>
              <a:t>A Microcontroller is an IC which contains a CPU, RAM, ROM, I/O ports and Communication peripherals </a:t>
            </a:r>
            <a:endParaRPr/>
          </a:p>
        </p:txBody>
      </p:sp>
      <p:pic>
        <p:nvPicPr>
          <p:cNvPr id="213" name="Google Shape;213;p23"/>
          <p:cNvPicPr preferRelativeResize="0"/>
          <p:nvPr/>
        </p:nvPicPr>
        <p:blipFill rotWithShape="1">
          <a:blip r:embed="rId3">
            <a:alphaModFix/>
          </a:blip>
          <a:srcRect t="25014"/>
          <a:stretch/>
        </p:blipFill>
        <p:spPr>
          <a:xfrm>
            <a:off x="1379425" y="3546450"/>
            <a:ext cx="3879175" cy="1523675"/>
          </a:xfrm>
          <a:prstGeom prst="rect">
            <a:avLst/>
          </a:prstGeom>
          <a:noFill/>
          <a:ln>
            <a:noFill/>
          </a:ln>
        </p:spPr>
      </p:pic>
      <p:pic>
        <p:nvPicPr>
          <p:cNvPr id="214" name="Google Shape;214;p23"/>
          <p:cNvPicPr preferRelativeResize="0"/>
          <p:nvPr/>
        </p:nvPicPr>
        <p:blipFill rotWithShape="1">
          <a:blip r:embed="rId4">
            <a:alphaModFix/>
          </a:blip>
          <a:srcRect l="25116"/>
          <a:stretch/>
        </p:blipFill>
        <p:spPr>
          <a:xfrm rot="5400000">
            <a:off x="5947825" y="2711925"/>
            <a:ext cx="1826850" cy="272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Sensors</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Provide information about your surrounding environment</a:t>
            </a:r>
            <a:endParaRPr sz="1800">
              <a:solidFill>
                <a:srgbClr val="000000"/>
              </a:solidFill>
              <a:latin typeface="Arial"/>
              <a:ea typeface="Arial"/>
              <a:cs typeface="Arial"/>
              <a:sym typeface="Arial"/>
            </a:endParaRPr>
          </a:p>
        </p:txBody>
      </p:sp>
      <p:sp>
        <p:nvSpPr>
          <p:cNvPr id="220" name="Google Shape;220;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Resistive, capacitive, and inductive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What do I need my robot to do? </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See</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Feel</a:t>
            </a:r>
            <a:endParaRPr>
              <a:solidFill>
                <a:srgbClr val="000000"/>
              </a:solidFill>
            </a:endParaRPr>
          </a:p>
          <a:p>
            <a:pPr marL="1371600" lvl="1" indent="-298450" algn="l" rtl="0">
              <a:spcBef>
                <a:spcPts val="0"/>
              </a:spcBef>
              <a:spcAft>
                <a:spcPts val="0"/>
              </a:spcAft>
              <a:buClr>
                <a:srgbClr val="000000"/>
              </a:buClr>
              <a:buSzPts val="1100"/>
              <a:buChar char="○"/>
            </a:pPr>
            <a:r>
              <a:rPr lang="en">
                <a:solidFill>
                  <a:srgbClr val="000000"/>
                </a:solidFill>
              </a:rPr>
              <a:t>Hear</a:t>
            </a:r>
            <a:endParaRPr>
              <a:solidFill>
                <a:srgbClr val="000000"/>
              </a:solidFill>
            </a:endParaRPr>
          </a:p>
          <a:p>
            <a:pPr marL="0" lvl="0" indent="0" algn="l" rtl="0">
              <a:spcBef>
                <a:spcPts val="1600"/>
              </a:spcBef>
              <a:spcAft>
                <a:spcPts val="1600"/>
              </a:spcAft>
              <a:buNone/>
            </a:pPr>
            <a:r>
              <a:rPr lang="en"/>
              <a:t>SenProv</a:t>
            </a:r>
            <a:endParaRPr/>
          </a:p>
        </p:txBody>
      </p:sp>
      <p:pic>
        <p:nvPicPr>
          <p:cNvPr id="221" name="Google Shape;221;p24"/>
          <p:cNvPicPr preferRelativeResize="0"/>
          <p:nvPr/>
        </p:nvPicPr>
        <p:blipFill>
          <a:blip r:embed="rId3">
            <a:alphaModFix/>
          </a:blip>
          <a:stretch>
            <a:fillRect/>
          </a:stretch>
        </p:blipFill>
        <p:spPr>
          <a:xfrm>
            <a:off x="7083837" y="1307846"/>
            <a:ext cx="1483709" cy="1263900"/>
          </a:xfrm>
          <a:prstGeom prst="rect">
            <a:avLst/>
          </a:prstGeom>
          <a:noFill/>
          <a:ln>
            <a:noFill/>
          </a:ln>
        </p:spPr>
      </p:pic>
      <p:pic>
        <p:nvPicPr>
          <p:cNvPr id="222" name="Google Shape;222;p24"/>
          <p:cNvPicPr preferRelativeResize="0"/>
          <p:nvPr/>
        </p:nvPicPr>
        <p:blipFill rotWithShape="1">
          <a:blip r:embed="rId4">
            <a:alphaModFix/>
          </a:blip>
          <a:srcRect b="67477"/>
          <a:stretch/>
        </p:blipFill>
        <p:spPr>
          <a:xfrm>
            <a:off x="750300" y="3047850"/>
            <a:ext cx="6076950" cy="1263900"/>
          </a:xfrm>
          <a:prstGeom prst="rect">
            <a:avLst/>
          </a:prstGeom>
          <a:noFill/>
          <a:ln>
            <a:noFill/>
          </a:ln>
        </p:spPr>
      </p:pic>
      <p:pic>
        <p:nvPicPr>
          <p:cNvPr id="223" name="Google Shape;223;p24"/>
          <p:cNvPicPr preferRelativeResize="0"/>
          <p:nvPr/>
        </p:nvPicPr>
        <p:blipFill>
          <a:blip r:embed="rId5">
            <a:alphaModFix/>
          </a:blip>
          <a:stretch>
            <a:fillRect/>
          </a:stretch>
        </p:blipFill>
        <p:spPr>
          <a:xfrm>
            <a:off x="5654218" y="1500475"/>
            <a:ext cx="1173027" cy="878638"/>
          </a:xfrm>
          <a:prstGeom prst="rect">
            <a:avLst/>
          </a:prstGeom>
          <a:noFill/>
          <a:ln>
            <a:noFill/>
          </a:ln>
        </p:spPr>
      </p:pic>
      <p:pic>
        <p:nvPicPr>
          <p:cNvPr id="224" name="Google Shape;224;p24"/>
          <p:cNvPicPr preferRelativeResize="0"/>
          <p:nvPr/>
        </p:nvPicPr>
        <p:blipFill>
          <a:blip r:embed="rId6">
            <a:alphaModFix/>
          </a:blip>
          <a:stretch>
            <a:fillRect/>
          </a:stretch>
        </p:blipFill>
        <p:spPr>
          <a:xfrm>
            <a:off x="7535769" y="2630894"/>
            <a:ext cx="1031775" cy="103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a:t>
            </a:r>
            <a:endParaRPr b="1"/>
          </a:p>
        </p:txBody>
      </p:sp>
      <p:sp>
        <p:nvSpPr>
          <p:cNvPr id="230" name="Google Shape;230;p25"/>
          <p:cNvSpPr txBox="1">
            <a:spLocks noGrp="1"/>
          </p:cNvSpPr>
          <p:nvPr>
            <p:ph type="body" idx="1"/>
          </p:nvPr>
        </p:nvSpPr>
        <p:spPr>
          <a:xfrm>
            <a:off x="1111450" y="3188525"/>
            <a:ext cx="7038900" cy="1538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a:solidFill>
                  <a:schemeClr val="dk1"/>
                </a:solidFill>
              </a:rPr>
              <a:t>Send information one bit at a time</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Most commonly used communication method</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Most microcontrollers have some form of communication peripheral</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 Allows communication from microcontroller to other devices</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The type of communication is based on the protocol used</a:t>
            </a:r>
            <a:endParaRPr>
              <a:solidFill>
                <a:schemeClr val="dk1"/>
              </a:solidFill>
            </a:endParaRPr>
          </a:p>
          <a:p>
            <a:pPr marL="914400" marR="0" lvl="1" indent="-298450" algn="l" rtl="0">
              <a:lnSpc>
                <a:spcPct val="115000"/>
              </a:lnSpc>
              <a:spcBef>
                <a:spcPts val="0"/>
              </a:spcBef>
              <a:spcAft>
                <a:spcPts val="0"/>
              </a:spcAft>
              <a:buClr>
                <a:schemeClr val="dk1"/>
              </a:buClr>
              <a:buSzPts val="1100"/>
              <a:buChar char="○"/>
            </a:pPr>
            <a:r>
              <a:rPr lang="en">
                <a:solidFill>
                  <a:schemeClr val="dk1"/>
                </a:solidFill>
              </a:rPr>
              <a:t>Not all microcontrollers have the same protocols</a:t>
            </a:r>
            <a:endParaRPr>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
                <a:solidFill>
                  <a:schemeClr val="dk1"/>
                </a:solidFill>
              </a:rPr>
              <a:t>Devices must communicate with the same protocol to work together</a:t>
            </a:r>
            <a:endParaRPr>
              <a:solidFill>
                <a:schemeClr val="dk1"/>
              </a:solidFill>
            </a:endParaRPr>
          </a:p>
          <a:p>
            <a:pPr marL="457200" lvl="0" indent="0" algn="l" rtl="0">
              <a:spcBef>
                <a:spcPts val="1600"/>
              </a:spcBef>
              <a:spcAft>
                <a:spcPts val="1600"/>
              </a:spcAft>
              <a:buNone/>
            </a:pPr>
            <a:endParaRPr>
              <a:solidFill>
                <a:schemeClr val="dk1"/>
              </a:solidFill>
            </a:endParaRPr>
          </a:p>
        </p:txBody>
      </p:sp>
      <p:pic>
        <p:nvPicPr>
          <p:cNvPr id="231" name="Google Shape;231;p25"/>
          <p:cNvPicPr preferRelativeResize="0"/>
          <p:nvPr/>
        </p:nvPicPr>
        <p:blipFill rotWithShape="1">
          <a:blip r:embed="rId3">
            <a:alphaModFix/>
          </a:blip>
          <a:srcRect b="6733"/>
          <a:stretch/>
        </p:blipFill>
        <p:spPr>
          <a:xfrm>
            <a:off x="1111450" y="895499"/>
            <a:ext cx="4353826" cy="2141349"/>
          </a:xfrm>
          <a:prstGeom prst="rect">
            <a:avLst/>
          </a:prstGeom>
          <a:noFill/>
          <a:ln>
            <a:noFill/>
          </a:ln>
        </p:spPr>
      </p:pic>
      <p:pic>
        <p:nvPicPr>
          <p:cNvPr id="232" name="Google Shape;232;p25"/>
          <p:cNvPicPr preferRelativeResize="0"/>
          <p:nvPr/>
        </p:nvPicPr>
        <p:blipFill>
          <a:blip r:embed="rId4">
            <a:alphaModFix/>
          </a:blip>
          <a:stretch>
            <a:fillRect/>
          </a:stretch>
        </p:blipFill>
        <p:spPr>
          <a:xfrm>
            <a:off x="6119463" y="895488"/>
            <a:ext cx="2409825"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1161750" y="37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Important Concepts</a:t>
            </a:r>
            <a:endParaRPr/>
          </a:p>
        </p:txBody>
      </p:sp>
      <p:pic>
        <p:nvPicPr>
          <p:cNvPr id="238" name="Google Shape;238;p26"/>
          <p:cNvPicPr preferRelativeResize="0"/>
          <p:nvPr/>
        </p:nvPicPr>
        <p:blipFill rotWithShape="1">
          <a:blip r:embed="rId3">
            <a:alphaModFix/>
          </a:blip>
          <a:srcRect b="-7851"/>
          <a:stretch/>
        </p:blipFill>
        <p:spPr>
          <a:xfrm>
            <a:off x="1161750" y="978725"/>
            <a:ext cx="5603350" cy="2419825"/>
          </a:xfrm>
          <a:prstGeom prst="rect">
            <a:avLst/>
          </a:prstGeom>
          <a:noFill/>
          <a:ln>
            <a:noFill/>
          </a:ln>
        </p:spPr>
      </p:pic>
      <p:pic>
        <p:nvPicPr>
          <p:cNvPr id="239" name="Google Shape;239;p26"/>
          <p:cNvPicPr preferRelativeResize="0"/>
          <p:nvPr/>
        </p:nvPicPr>
        <p:blipFill>
          <a:blip r:embed="rId4">
            <a:alphaModFix/>
          </a:blip>
          <a:stretch>
            <a:fillRect/>
          </a:stretch>
        </p:blipFill>
        <p:spPr>
          <a:xfrm>
            <a:off x="1085550" y="3322350"/>
            <a:ext cx="5924550" cy="137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UART</a:t>
            </a:r>
            <a:endParaRPr>
              <a:solidFill>
                <a:srgbClr val="000000"/>
              </a:solidFill>
            </a:endParaRPr>
          </a:p>
        </p:txBody>
      </p:sp>
      <p:sp>
        <p:nvSpPr>
          <p:cNvPr id="245" name="Google Shape;245;p27"/>
          <p:cNvSpPr txBox="1">
            <a:spLocks noGrp="1"/>
          </p:cNvSpPr>
          <p:nvPr>
            <p:ph type="body" idx="1"/>
          </p:nvPr>
        </p:nvSpPr>
        <p:spPr>
          <a:xfrm>
            <a:off x="3734725" y="2010450"/>
            <a:ext cx="4601700" cy="246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Transmission speed</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Data length</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Start and End bits </a:t>
            </a:r>
            <a:endParaRPr sz="1800">
              <a:solidFill>
                <a:srgbClr val="000000"/>
              </a:solidFill>
              <a:latin typeface="Arial"/>
              <a:ea typeface="Arial"/>
              <a:cs typeface="Arial"/>
              <a:sym typeface="Arial"/>
            </a:endParaRPr>
          </a:p>
        </p:txBody>
      </p:sp>
      <p:pic>
        <p:nvPicPr>
          <p:cNvPr id="246" name="Google Shape;246;p27"/>
          <p:cNvPicPr preferRelativeResize="0"/>
          <p:nvPr/>
        </p:nvPicPr>
        <p:blipFill>
          <a:blip r:embed="rId3">
            <a:alphaModFix/>
          </a:blip>
          <a:stretch>
            <a:fillRect/>
          </a:stretch>
        </p:blipFill>
        <p:spPr>
          <a:xfrm>
            <a:off x="1186600" y="1893738"/>
            <a:ext cx="2438400" cy="132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I2C</a:t>
            </a:r>
            <a:endParaRPr/>
          </a:p>
        </p:txBody>
      </p:sp>
      <p:sp>
        <p:nvSpPr>
          <p:cNvPr id="252" name="Google Shape;252;p28"/>
          <p:cNvSpPr txBox="1">
            <a:spLocks noGrp="1"/>
          </p:cNvSpPr>
          <p:nvPr>
            <p:ph type="body" idx="1"/>
          </p:nvPr>
        </p:nvSpPr>
        <p:spPr>
          <a:xfrm>
            <a:off x="799775" y="1567550"/>
            <a:ext cx="7536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Slave Address</a:t>
            </a:r>
            <a:endParaRPr sz="1800">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Vcc and Common Ground </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253" name="Google Shape;253;p28"/>
          <p:cNvPicPr preferRelativeResize="0"/>
          <p:nvPr/>
        </p:nvPicPr>
        <p:blipFill>
          <a:blip r:embed="rId3">
            <a:alphaModFix/>
          </a:blip>
          <a:stretch>
            <a:fillRect/>
          </a:stretch>
        </p:blipFill>
        <p:spPr>
          <a:xfrm>
            <a:off x="4285022" y="1066150"/>
            <a:ext cx="4661000" cy="225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Serial Communication Protocol: </a:t>
            </a:r>
            <a:r>
              <a:rPr lang="en" sz="1800">
                <a:solidFill>
                  <a:srgbClr val="000000"/>
                </a:solidFill>
                <a:latin typeface="Arial"/>
                <a:ea typeface="Arial"/>
                <a:cs typeface="Arial"/>
                <a:sym typeface="Arial"/>
              </a:rPr>
              <a:t>SPI</a:t>
            </a:r>
            <a:endParaRPr/>
          </a:p>
        </p:txBody>
      </p:sp>
      <p:sp>
        <p:nvSpPr>
          <p:cNvPr id="259" name="Google Shape;259;p29"/>
          <p:cNvSpPr txBox="1">
            <a:spLocks noGrp="1"/>
          </p:cNvSpPr>
          <p:nvPr>
            <p:ph type="body" idx="1"/>
          </p:nvPr>
        </p:nvSpPr>
        <p:spPr>
          <a:xfrm>
            <a:off x="440250" y="1438125"/>
            <a:ext cx="6751500" cy="273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Master v. Slave</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MOSI and MISO</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SS0, SS1, … , SS(n -1)</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sz="1800">
              <a:solidFill>
                <a:srgbClr val="000000"/>
              </a:solidFill>
              <a:latin typeface="Arial"/>
              <a:ea typeface="Arial"/>
              <a:cs typeface="Arial"/>
              <a:sym typeface="Arial"/>
            </a:endParaRPr>
          </a:p>
        </p:txBody>
      </p:sp>
      <p:pic>
        <p:nvPicPr>
          <p:cNvPr id="260" name="Google Shape;260;p29"/>
          <p:cNvPicPr preferRelativeResize="0"/>
          <p:nvPr/>
        </p:nvPicPr>
        <p:blipFill rotWithShape="1">
          <a:blip r:embed="rId3">
            <a:alphaModFix/>
          </a:blip>
          <a:srcRect/>
          <a:stretch/>
        </p:blipFill>
        <p:spPr>
          <a:xfrm>
            <a:off x="3609388" y="1384500"/>
            <a:ext cx="4924425" cy="29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1145100" y="546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Bluetooth and How to use it. </a:t>
            </a:r>
            <a:endParaRPr/>
          </a:p>
        </p:txBody>
      </p:sp>
      <p:sp>
        <p:nvSpPr>
          <p:cNvPr id="266" name="Google Shape;266;p30"/>
          <p:cNvSpPr txBox="1">
            <a:spLocks noGrp="1"/>
          </p:cNvSpPr>
          <p:nvPr>
            <p:ph type="body" idx="1"/>
          </p:nvPr>
        </p:nvSpPr>
        <p:spPr>
          <a:xfrm>
            <a:off x="1297500" y="1820950"/>
            <a:ext cx="7038900" cy="2657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Wireless communication protocol </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Devices must be paired</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Bluetooth module</a:t>
            </a:r>
            <a:endParaRPr>
              <a:solidFill>
                <a:srgbClr val="000000"/>
              </a:solidFill>
            </a:endParaRPr>
          </a:p>
        </p:txBody>
      </p:sp>
      <p:pic>
        <p:nvPicPr>
          <p:cNvPr id="267" name="Google Shape;267;p30"/>
          <p:cNvPicPr preferRelativeResize="0"/>
          <p:nvPr/>
        </p:nvPicPr>
        <p:blipFill rotWithShape="1">
          <a:blip r:embed="rId3">
            <a:alphaModFix/>
          </a:blip>
          <a:srcRect l="-1870" r="1870" b="7390"/>
          <a:stretch/>
        </p:blipFill>
        <p:spPr>
          <a:xfrm>
            <a:off x="-68175" y="2999475"/>
            <a:ext cx="3439725" cy="1878825"/>
          </a:xfrm>
          <a:prstGeom prst="rect">
            <a:avLst/>
          </a:prstGeom>
          <a:noFill/>
          <a:ln>
            <a:noFill/>
          </a:ln>
        </p:spPr>
      </p:pic>
      <p:pic>
        <p:nvPicPr>
          <p:cNvPr id="268" name="Google Shape;268;p30"/>
          <p:cNvPicPr preferRelativeResize="0"/>
          <p:nvPr/>
        </p:nvPicPr>
        <p:blipFill>
          <a:blip r:embed="rId4">
            <a:alphaModFix/>
          </a:blip>
          <a:stretch>
            <a:fillRect/>
          </a:stretch>
        </p:blipFill>
        <p:spPr>
          <a:xfrm>
            <a:off x="5934375" y="214888"/>
            <a:ext cx="3028950" cy="1514475"/>
          </a:xfrm>
          <a:prstGeom prst="rect">
            <a:avLst/>
          </a:prstGeom>
          <a:noFill/>
          <a:ln>
            <a:noFill/>
          </a:ln>
        </p:spPr>
      </p:pic>
      <p:pic>
        <p:nvPicPr>
          <p:cNvPr id="269" name="Google Shape;269;p30"/>
          <p:cNvPicPr preferRelativeResize="0"/>
          <p:nvPr/>
        </p:nvPicPr>
        <p:blipFill rotWithShape="1">
          <a:blip r:embed="rId5">
            <a:alphaModFix/>
          </a:blip>
          <a:srcRect l="40280" r="42762"/>
          <a:stretch/>
        </p:blipFill>
        <p:spPr>
          <a:xfrm>
            <a:off x="3552225" y="2999475"/>
            <a:ext cx="980500" cy="1878824"/>
          </a:xfrm>
          <a:prstGeom prst="rect">
            <a:avLst/>
          </a:prstGeom>
          <a:noFill/>
          <a:ln>
            <a:noFill/>
          </a:ln>
        </p:spPr>
      </p:pic>
      <p:pic>
        <p:nvPicPr>
          <p:cNvPr id="270" name="Google Shape;270;p30"/>
          <p:cNvPicPr preferRelativeResize="0"/>
          <p:nvPr/>
        </p:nvPicPr>
        <p:blipFill rotWithShape="1">
          <a:blip r:embed="rId6">
            <a:alphaModFix/>
          </a:blip>
          <a:srcRect l="21850" r="21850"/>
          <a:stretch/>
        </p:blipFill>
        <p:spPr>
          <a:xfrm>
            <a:off x="4408600" y="2953950"/>
            <a:ext cx="1576827" cy="200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read some sensors,  communicate, </a:t>
            </a:r>
            <a:endParaRPr>
              <a:highlight>
                <a:schemeClr val="dk1"/>
              </a:highlight>
            </a:endParaRPr>
          </a:p>
          <a:p>
            <a:pPr marL="0" lvl="0" indent="0" algn="ctr" rtl="0">
              <a:spcBef>
                <a:spcPts val="0"/>
              </a:spcBef>
              <a:spcAft>
                <a:spcPts val="0"/>
              </a:spcAft>
              <a:buNone/>
            </a:pPr>
            <a:r>
              <a:rPr lang="en">
                <a:highlight>
                  <a:schemeClr val="dk1"/>
                </a:highlight>
              </a:rPr>
              <a:t>and then moves some motors !</a:t>
            </a:r>
            <a:endParaRPr>
              <a:highlight>
                <a:schemeClr val="dk1"/>
              </a:highlight>
            </a:endParaRPr>
          </a:p>
        </p:txBody>
      </p:sp>
      <p:sp>
        <p:nvSpPr>
          <p:cNvPr id="276" name="Google Shape;276;p31"/>
          <p:cNvSpPr txBox="1"/>
          <p:nvPr/>
        </p:nvSpPr>
        <p:spPr>
          <a:xfrm>
            <a:off x="1044775" y="538475"/>
            <a:ext cx="57462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Source of Power</a:t>
            </a:r>
            <a:endParaRPr/>
          </a:p>
        </p:txBody>
      </p:sp>
      <p:sp>
        <p:nvSpPr>
          <p:cNvPr id="141" name="Google Shape;141;p14"/>
          <p:cNvSpPr txBox="1">
            <a:spLocks noGrp="1"/>
          </p:cNvSpPr>
          <p:nvPr>
            <p:ph type="body" idx="1"/>
          </p:nvPr>
        </p:nvSpPr>
        <p:spPr>
          <a:xfrm>
            <a:off x="255700" y="1436400"/>
            <a:ext cx="7038900" cy="32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The most common source of power in robotics is a battery. Therefore, being power efficient is a top priority because once the battery dies, the robot dies.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Things to look for in a battery</a:t>
            </a:r>
            <a:endParaRPr sz="1800">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Rechargeable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Cost effective</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level </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Current rating</a:t>
            </a:r>
            <a:endParaRPr sz="1800">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Weight</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5952750" y="2835900"/>
            <a:ext cx="2098851" cy="168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Distribution:</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
                <a:solidFill>
                  <a:srgbClr val="000000"/>
                </a:solidFill>
                <a:latin typeface="Arial"/>
                <a:ea typeface="Arial"/>
                <a:cs typeface="Arial"/>
                <a:sym typeface="Arial"/>
              </a:rPr>
              <a:t>Converting Logic levels and Stepping down power  </a:t>
            </a:r>
            <a:endParaRPr>
              <a:solidFill>
                <a:srgbClr val="000000"/>
              </a:solidFill>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divider</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Voltage regulator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Buck converter </a:t>
            </a:r>
            <a:endParaRPr sz="1800">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Bidirectional logic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0"/>
              </a:spcAft>
              <a:buNone/>
            </a:pPr>
            <a:endParaRPr sz="1800">
              <a:solidFill>
                <a:srgbClr val="000000"/>
              </a:solidFill>
              <a:latin typeface="Arial"/>
              <a:ea typeface="Arial"/>
              <a:cs typeface="Arial"/>
              <a:sym typeface="Arial"/>
            </a:endParaRPr>
          </a:p>
          <a:p>
            <a:pPr marL="0" marR="0" lvl="0" indent="0" algn="l" rtl="0">
              <a:lnSpc>
                <a:spcPct val="115000"/>
              </a:lnSpc>
              <a:spcBef>
                <a:spcPts val="1600"/>
              </a:spcBef>
              <a:spcAft>
                <a:spcPts val="0"/>
              </a:spcAft>
              <a:buNone/>
            </a:pPr>
            <a:r>
              <a:rPr lang="en" sz="1800">
                <a:solidFill>
                  <a:srgbClr val="000000"/>
                </a:solidFill>
                <a:latin typeface="Arial"/>
                <a:ea typeface="Arial"/>
                <a:cs typeface="Arial"/>
                <a:sym typeface="Arial"/>
              </a:rPr>
              <a:t>Stepping up Voltage</a:t>
            </a:r>
            <a:endParaRPr sz="1800">
              <a:solidFill>
                <a:srgbClr val="595959"/>
              </a:solidFill>
              <a:latin typeface="Arial"/>
              <a:ea typeface="Arial"/>
              <a:cs typeface="Arial"/>
              <a:sym typeface="Arial"/>
            </a:endParaRPr>
          </a:p>
          <a:p>
            <a:pPr marL="457200" marR="0" lvl="0" indent="-342900" algn="l" rtl="0">
              <a:lnSpc>
                <a:spcPct val="115000"/>
              </a:lnSpc>
              <a:spcBef>
                <a:spcPts val="1600"/>
              </a:spcBef>
              <a:spcAft>
                <a:spcPts val="0"/>
              </a:spcAft>
              <a:buClr>
                <a:srgbClr val="595959"/>
              </a:buClr>
              <a:buSzPts val="1800"/>
              <a:buFont typeface="Arial"/>
              <a:buChar char="●"/>
            </a:pPr>
            <a:r>
              <a:rPr lang="en" sz="1800">
                <a:solidFill>
                  <a:srgbClr val="595959"/>
                </a:solidFill>
                <a:latin typeface="Arial"/>
                <a:ea typeface="Arial"/>
                <a:cs typeface="Arial"/>
                <a:sym typeface="Arial"/>
              </a:rPr>
              <a:t>Boost Converter </a:t>
            </a:r>
            <a:endParaRPr sz="1800">
              <a:solidFill>
                <a:srgbClr val="595959"/>
              </a:solidFill>
              <a:latin typeface="Arial"/>
              <a:ea typeface="Arial"/>
              <a:cs typeface="Arial"/>
              <a:sym typeface="Arial"/>
            </a:endParaRPr>
          </a:p>
          <a:p>
            <a:pPr marL="457200" marR="0" lvl="0" indent="0" algn="l" rtl="0">
              <a:lnSpc>
                <a:spcPct val="115000"/>
              </a:lnSpc>
              <a:spcBef>
                <a:spcPts val="1600"/>
              </a:spcBef>
              <a:spcAft>
                <a:spcPts val="1600"/>
              </a:spcAft>
              <a:buNone/>
            </a:pPr>
            <a:endParaRPr sz="1800">
              <a:solidFill>
                <a:srgbClr val="59595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823950" y="284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The motor types </a:t>
            </a:r>
            <a:endParaRPr/>
          </a:p>
        </p:txBody>
      </p:sp>
      <p:sp>
        <p:nvSpPr>
          <p:cNvPr id="154" name="Google Shape;154;p16"/>
          <p:cNvSpPr txBox="1">
            <a:spLocks noGrp="1"/>
          </p:cNvSpPr>
          <p:nvPr>
            <p:ph type="body" idx="1"/>
          </p:nvPr>
        </p:nvSpPr>
        <p:spPr>
          <a:xfrm>
            <a:off x="262975" y="15311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Arial"/>
                <a:ea typeface="Arial"/>
                <a:cs typeface="Arial"/>
                <a:sym typeface="Arial"/>
              </a:rPr>
              <a:t>DC MOTORS- CONTINUOUS Rotation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On the wheels to move the robot.</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STEPPER- Discrete Rotation</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Drive train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SERVO- LINEAR or ROTARY actuator. </a:t>
            </a:r>
            <a:endParaRPr sz="1800">
              <a:solidFill>
                <a:srgbClr val="595959"/>
              </a:solidFill>
              <a:latin typeface="Arial"/>
              <a:ea typeface="Arial"/>
              <a:cs typeface="Arial"/>
              <a:sym typeface="Arial"/>
            </a:endParaRPr>
          </a:p>
          <a:p>
            <a:pPr marL="0" lvl="0" indent="0" algn="l" rtl="0">
              <a:spcBef>
                <a:spcPts val="1600"/>
              </a:spcBef>
              <a:spcAft>
                <a:spcPts val="0"/>
              </a:spcAft>
              <a:buNone/>
            </a:pPr>
            <a:r>
              <a:rPr lang="en" sz="1800">
                <a:solidFill>
                  <a:srgbClr val="595959"/>
                </a:solidFill>
                <a:latin typeface="Arial"/>
                <a:ea typeface="Arial"/>
                <a:cs typeface="Arial"/>
                <a:sym typeface="Arial"/>
              </a:rPr>
              <a:t>	Pulley system </a:t>
            </a:r>
            <a:endParaRPr sz="1800">
              <a:solidFill>
                <a:srgbClr val="595959"/>
              </a:solidFill>
              <a:latin typeface="Arial"/>
              <a:ea typeface="Arial"/>
              <a:cs typeface="Arial"/>
              <a:sym typeface="Arial"/>
            </a:endParaRPr>
          </a:p>
          <a:p>
            <a:pPr marL="0" lvl="0" indent="0" algn="l" rtl="0">
              <a:spcBef>
                <a:spcPts val="1600"/>
              </a:spcBef>
              <a:spcAft>
                <a:spcPts val="1600"/>
              </a:spcAft>
              <a:buNone/>
            </a:pPr>
            <a:endParaRPr/>
          </a:p>
        </p:txBody>
      </p:sp>
      <p:pic>
        <p:nvPicPr>
          <p:cNvPr id="155" name="Google Shape;155;p16"/>
          <p:cNvPicPr preferRelativeResize="0"/>
          <p:nvPr/>
        </p:nvPicPr>
        <p:blipFill>
          <a:blip r:embed="rId3">
            <a:alphaModFix/>
          </a:blip>
          <a:stretch>
            <a:fillRect/>
          </a:stretch>
        </p:blipFill>
        <p:spPr>
          <a:xfrm>
            <a:off x="6097357" y="596800"/>
            <a:ext cx="2799518" cy="2041050"/>
          </a:xfrm>
          <a:prstGeom prst="rect">
            <a:avLst/>
          </a:prstGeom>
          <a:noFill/>
          <a:ln>
            <a:noFill/>
          </a:ln>
        </p:spPr>
      </p:pic>
      <p:pic>
        <p:nvPicPr>
          <p:cNvPr id="156" name="Google Shape;156;p16"/>
          <p:cNvPicPr preferRelativeResize="0"/>
          <p:nvPr/>
        </p:nvPicPr>
        <p:blipFill rotWithShape="1">
          <a:blip r:embed="rId4">
            <a:alphaModFix/>
          </a:blip>
          <a:srcRect t="7740"/>
          <a:stretch/>
        </p:blipFill>
        <p:spPr>
          <a:xfrm>
            <a:off x="3612050" y="0"/>
            <a:ext cx="2651950" cy="1612800"/>
          </a:xfrm>
          <a:prstGeom prst="rect">
            <a:avLst/>
          </a:prstGeom>
          <a:noFill/>
          <a:ln>
            <a:noFill/>
          </a:ln>
        </p:spPr>
      </p:pic>
      <p:pic>
        <p:nvPicPr>
          <p:cNvPr id="157" name="Google Shape;157;p16"/>
          <p:cNvPicPr preferRelativeResize="0"/>
          <p:nvPr/>
        </p:nvPicPr>
        <p:blipFill>
          <a:blip r:embed="rId5">
            <a:alphaModFix/>
          </a:blip>
          <a:stretch>
            <a:fillRect/>
          </a:stretch>
        </p:blipFill>
        <p:spPr>
          <a:xfrm>
            <a:off x="4790400" y="2851977"/>
            <a:ext cx="4106475" cy="212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DC motor</a:t>
            </a:r>
            <a:endParaRPr>
              <a:solidFill>
                <a:schemeClr val="dk1"/>
              </a:solidFill>
            </a:endParaRPr>
          </a:p>
        </p:txBody>
      </p:sp>
      <p:sp>
        <p:nvSpPr>
          <p:cNvPr id="163" name="Google Shape;163;p17"/>
          <p:cNvSpPr txBox="1">
            <a:spLocks noGrp="1"/>
          </p:cNvSpPr>
          <p:nvPr>
            <p:ph type="body" idx="1"/>
          </p:nvPr>
        </p:nvSpPr>
        <p:spPr>
          <a:xfrm>
            <a:off x="2340600" y="2117150"/>
            <a:ext cx="51408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Brush v. Brushless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 Bridge v. Electric Speed Controller (ESC)</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457200" lvl="0" indent="0" algn="l" rtl="0">
              <a:spcBef>
                <a:spcPts val="1600"/>
              </a:spcBef>
              <a:spcAft>
                <a:spcPts val="1600"/>
              </a:spcAft>
              <a:buNone/>
            </a:pPr>
            <a:endParaRPr/>
          </a:p>
        </p:txBody>
      </p:sp>
      <p:pic>
        <p:nvPicPr>
          <p:cNvPr id="164" name="Google Shape;164;p17"/>
          <p:cNvPicPr preferRelativeResize="0"/>
          <p:nvPr/>
        </p:nvPicPr>
        <p:blipFill>
          <a:blip r:embed="rId3">
            <a:alphaModFix/>
          </a:blip>
          <a:stretch>
            <a:fillRect/>
          </a:stretch>
        </p:blipFill>
        <p:spPr>
          <a:xfrm>
            <a:off x="140975" y="1476750"/>
            <a:ext cx="2375750" cy="2734975"/>
          </a:xfrm>
          <a:prstGeom prst="rect">
            <a:avLst/>
          </a:prstGeom>
          <a:noFill/>
          <a:ln>
            <a:noFill/>
          </a:ln>
        </p:spPr>
      </p:pic>
      <p:pic>
        <p:nvPicPr>
          <p:cNvPr id="165" name="Google Shape;165;p17"/>
          <p:cNvPicPr preferRelativeResize="0"/>
          <p:nvPr/>
        </p:nvPicPr>
        <p:blipFill rotWithShape="1">
          <a:blip r:embed="rId4">
            <a:alphaModFix/>
          </a:blip>
          <a:srcRect t="38770"/>
          <a:stretch/>
        </p:blipFill>
        <p:spPr>
          <a:xfrm>
            <a:off x="5134875" y="3143400"/>
            <a:ext cx="3881051" cy="1981850"/>
          </a:xfrm>
          <a:prstGeom prst="rect">
            <a:avLst/>
          </a:prstGeom>
          <a:noFill/>
          <a:ln>
            <a:noFill/>
          </a:ln>
        </p:spPr>
      </p:pic>
      <p:pic>
        <p:nvPicPr>
          <p:cNvPr id="166" name="Google Shape;166;p17"/>
          <p:cNvPicPr preferRelativeResize="0"/>
          <p:nvPr/>
        </p:nvPicPr>
        <p:blipFill rotWithShape="1">
          <a:blip r:embed="rId4">
            <a:alphaModFix/>
          </a:blip>
          <a:srcRect l="68269"/>
          <a:stretch/>
        </p:blipFill>
        <p:spPr>
          <a:xfrm>
            <a:off x="7784400" y="1888550"/>
            <a:ext cx="1231526" cy="323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Stepper motor</a:t>
            </a:r>
            <a:endParaRPr>
              <a:solidFill>
                <a:schemeClr val="dk1"/>
              </a:solidFill>
            </a:endParaRPr>
          </a:p>
        </p:txBody>
      </p:sp>
      <p:sp>
        <p:nvSpPr>
          <p:cNvPr id="172" name="Google Shape;172;p18"/>
          <p:cNvSpPr txBox="1">
            <a:spLocks noGrp="1"/>
          </p:cNvSpPr>
          <p:nvPr>
            <p:ph type="body" idx="1"/>
          </p:nvPr>
        </p:nvSpPr>
        <p:spPr>
          <a:xfrm>
            <a:off x="4651200" y="793200"/>
            <a:ext cx="4088400" cy="355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Step Angle/Rotation</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Bipolar v. Unipolar</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Wave driving, Full step driving, mircostep driving</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Common Ground</a:t>
            </a:r>
            <a:endParaRPr/>
          </a:p>
        </p:txBody>
      </p:sp>
      <p:pic>
        <p:nvPicPr>
          <p:cNvPr id="173" name="Google Shape;173;p18"/>
          <p:cNvPicPr preferRelativeResize="0"/>
          <p:nvPr/>
        </p:nvPicPr>
        <p:blipFill>
          <a:blip r:embed="rId3">
            <a:alphaModFix/>
          </a:blip>
          <a:stretch>
            <a:fillRect/>
          </a:stretch>
        </p:blipFill>
        <p:spPr>
          <a:xfrm>
            <a:off x="1297500" y="947375"/>
            <a:ext cx="3180899" cy="2259625"/>
          </a:xfrm>
          <a:prstGeom prst="rect">
            <a:avLst/>
          </a:prstGeom>
          <a:noFill/>
          <a:ln>
            <a:noFill/>
          </a:ln>
        </p:spPr>
      </p:pic>
      <p:sp>
        <p:nvSpPr>
          <p:cNvPr id="174" name="Google Shape;174;p18"/>
          <p:cNvSpPr/>
          <p:nvPr/>
        </p:nvSpPr>
        <p:spPr>
          <a:xfrm>
            <a:off x="2462400" y="2692800"/>
            <a:ext cx="864000" cy="18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18"/>
          <p:cNvPicPr preferRelativeResize="0"/>
          <p:nvPr/>
        </p:nvPicPr>
        <p:blipFill rotWithShape="1">
          <a:blip r:embed="rId4">
            <a:alphaModFix/>
          </a:blip>
          <a:srcRect b="5642"/>
          <a:stretch/>
        </p:blipFill>
        <p:spPr>
          <a:xfrm>
            <a:off x="4894995" y="2384550"/>
            <a:ext cx="3942128" cy="2259625"/>
          </a:xfrm>
          <a:prstGeom prst="rect">
            <a:avLst/>
          </a:prstGeom>
          <a:noFill/>
          <a:ln>
            <a:noFill/>
          </a:ln>
        </p:spPr>
      </p:pic>
      <p:pic>
        <p:nvPicPr>
          <p:cNvPr id="176" name="Google Shape;176;p18"/>
          <p:cNvPicPr preferRelativeResize="0"/>
          <p:nvPr/>
        </p:nvPicPr>
        <p:blipFill>
          <a:blip r:embed="rId5">
            <a:alphaModFix/>
          </a:blip>
          <a:stretch>
            <a:fillRect/>
          </a:stretch>
        </p:blipFill>
        <p:spPr>
          <a:xfrm>
            <a:off x="1219200" y="3435600"/>
            <a:ext cx="3324225" cy="1524000"/>
          </a:xfrm>
          <a:prstGeom prst="rect">
            <a:avLst/>
          </a:prstGeom>
          <a:noFill/>
          <a:ln>
            <a:noFill/>
          </a:ln>
        </p:spPr>
      </p:pic>
      <p:pic>
        <p:nvPicPr>
          <p:cNvPr id="177" name="Google Shape;177;p18"/>
          <p:cNvPicPr preferRelativeResize="0"/>
          <p:nvPr/>
        </p:nvPicPr>
        <p:blipFill>
          <a:blip r:embed="rId6">
            <a:alphaModFix/>
          </a:blip>
          <a:stretch>
            <a:fillRect/>
          </a:stretch>
        </p:blipFill>
        <p:spPr>
          <a:xfrm>
            <a:off x="9322225" y="1581155"/>
            <a:ext cx="2440625" cy="18544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Servo motor</a:t>
            </a:r>
            <a:endParaRPr>
              <a:solidFill>
                <a:schemeClr val="dk1"/>
              </a:solidFill>
            </a:endParaRPr>
          </a:p>
        </p:txBody>
      </p:sp>
      <p:sp>
        <p:nvSpPr>
          <p:cNvPr id="183" name="Google Shape;183;p19"/>
          <p:cNvSpPr txBox="1">
            <a:spLocks noGrp="1"/>
          </p:cNvSpPr>
          <p:nvPr>
            <p:ph type="body" idx="1"/>
          </p:nvPr>
        </p:nvSpPr>
        <p:spPr>
          <a:xfrm>
            <a:off x="1225500" y="11161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Gear Box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Slight Modification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Pulse Width Modulation (PWM)</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84" name="Google Shape;184;p19"/>
          <p:cNvPicPr preferRelativeResize="0"/>
          <p:nvPr/>
        </p:nvPicPr>
        <p:blipFill>
          <a:blip r:embed="rId3">
            <a:alphaModFix/>
          </a:blip>
          <a:stretch>
            <a:fillRect/>
          </a:stretch>
        </p:blipFill>
        <p:spPr>
          <a:xfrm>
            <a:off x="5253788" y="210975"/>
            <a:ext cx="3705225" cy="2647950"/>
          </a:xfrm>
          <a:prstGeom prst="rect">
            <a:avLst/>
          </a:prstGeom>
          <a:noFill/>
          <a:ln>
            <a:noFill/>
          </a:ln>
        </p:spPr>
      </p:pic>
      <p:pic>
        <p:nvPicPr>
          <p:cNvPr id="185" name="Google Shape;185;p19"/>
          <p:cNvPicPr preferRelativeResize="0"/>
          <p:nvPr/>
        </p:nvPicPr>
        <p:blipFill>
          <a:blip r:embed="rId4">
            <a:alphaModFix/>
          </a:blip>
          <a:stretch>
            <a:fillRect/>
          </a:stretch>
        </p:blipFill>
        <p:spPr>
          <a:xfrm>
            <a:off x="551250" y="2939063"/>
            <a:ext cx="2857500" cy="1857375"/>
          </a:xfrm>
          <a:prstGeom prst="rect">
            <a:avLst/>
          </a:prstGeom>
          <a:noFill/>
          <a:ln>
            <a:noFill/>
          </a:ln>
        </p:spPr>
      </p:pic>
      <p:pic>
        <p:nvPicPr>
          <p:cNvPr id="186" name="Google Shape;186;p19"/>
          <p:cNvPicPr preferRelativeResize="0"/>
          <p:nvPr/>
        </p:nvPicPr>
        <p:blipFill>
          <a:blip r:embed="rId5">
            <a:alphaModFix/>
          </a:blip>
          <a:stretch>
            <a:fillRect/>
          </a:stretch>
        </p:blipFill>
        <p:spPr>
          <a:xfrm>
            <a:off x="3952200" y="2851977"/>
            <a:ext cx="4106475" cy="2126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996650" y="2360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Let’s draw it out,</a:t>
            </a:r>
            <a:endParaRPr>
              <a:highlight>
                <a:schemeClr val="dk1"/>
              </a:highlight>
            </a:endParaRPr>
          </a:p>
          <a:p>
            <a:pPr marL="0" lvl="0" indent="0" algn="ctr" rtl="0">
              <a:spcBef>
                <a:spcPts val="0"/>
              </a:spcBef>
              <a:spcAft>
                <a:spcPts val="0"/>
              </a:spcAft>
              <a:buNone/>
            </a:pPr>
            <a:r>
              <a:rPr lang="en">
                <a:highlight>
                  <a:schemeClr val="dk1"/>
                </a:highlight>
              </a:rPr>
              <a:t>and moves some motors !</a:t>
            </a:r>
            <a:endParaRPr>
              <a:highlight>
                <a:schemeClr val="dk1"/>
              </a:highlight>
            </a:endParaRPr>
          </a:p>
        </p:txBody>
      </p:sp>
      <p:sp>
        <p:nvSpPr>
          <p:cNvPr id="192" name="Google Shape;192;p20"/>
          <p:cNvSpPr txBox="1"/>
          <p:nvPr/>
        </p:nvSpPr>
        <p:spPr>
          <a:xfrm>
            <a:off x="1157275" y="570600"/>
            <a:ext cx="69999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Hardware Design Workshop part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ctrTitle"/>
          </p:nvPr>
        </p:nvSpPr>
        <p:spPr>
          <a:xfrm>
            <a:off x="3537150" y="1813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Hardware Design</a:t>
            </a:r>
            <a:endParaRPr>
              <a:solidFill>
                <a:srgbClr val="000000"/>
              </a:solidFill>
            </a:endParaRPr>
          </a:p>
          <a:p>
            <a:pPr marL="0" lvl="0" indent="0" algn="l" rtl="0">
              <a:spcBef>
                <a:spcPts val="0"/>
              </a:spcBef>
              <a:spcAft>
                <a:spcPts val="0"/>
              </a:spcAft>
              <a:buNone/>
            </a:pPr>
            <a:r>
              <a:rPr lang="en">
                <a:solidFill>
                  <a:srgbClr val="000000"/>
                </a:solidFill>
              </a:rPr>
              <a:t>Part 2</a:t>
            </a:r>
            <a:endParaRPr>
              <a:solidFill>
                <a:srgbClr val="000000"/>
              </a:solidFill>
            </a:endParaRPr>
          </a:p>
        </p:txBody>
      </p:sp>
      <p:sp>
        <p:nvSpPr>
          <p:cNvPr id="198" name="Google Shape;198;p21"/>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UNT Robotics </a:t>
            </a:r>
            <a:endParaRPr>
              <a:solidFill>
                <a:srgbClr val="000000"/>
              </a:solidFill>
            </a:endParaRPr>
          </a:p>
          <a:p>
            <a:pPr marL="0" lvl="0" indent="0" algn="l" rtl="0">
              <a:spcBef>
                <a:spcPts val="0"/>
              </a:spcBef>
              <a:spcAft>
                <a:spcPts val="0"/>
              </a:spcAft>
              <a:buNone/>
            </a:pPr>
            <a:r>
              <a:rPr lang="en">
                <a:solidFill>
                  <a:srgbClr val="000000"/>
                </a:solidFill>
              </a:rPr>
              <a:t>Presentator Tyler Adam Martinez  </a:t>
            </a:r>
            <a:endParaRPr>
              <a:solidFill>
                <a:srgbClr val="000000"/>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38761D"/>
      </a:lt2>
      <a:accent1>
        <a:srgbClr val="1F6103"/>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1056</Words>
  <Application>Microsoft Office PowerPoint</Application>
  <PresentationFormat>On-screen Show (16:9)</PresentationFormat>
  <Paragraphs>175</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Lato</vt:lpstr>
      <vt:lpstr>Montserrat</vt:lpstr>
      <vt:lpstr>Arial</vt:lpstr>
      <vt:lpstr>Focus</vt:lpstr>
      <vt:lpstr>Hardware Design Part 1</vt:lpstr>
      <vt:lpstr>Source of Power</vt:lpstr>
      <vt:lpstr>Distribution: Converting Logic levels and Stepping down power  </vt:lpstr>
      <vt:lpstr>The motor types </vt:lpstr>
      <vt:lpstr>DC motor</vt:lpstr>
      <vt:lpstr>Stepper motor</vt:lpstr>
      <vt:lpstr>Servo motor</vt:lpstr>
      <vt:lpstr>Let’s draw it out, and moves some motors !</vt:lpstr>
      <vt:lpstr>Hardware Design Part 2</vt:lpstr>
      <vt:lpstr>Single Board Computer</vt:lpstr>
      <vt:lpstr>Microcontroller </vt:lpstr>
      <vt:lpstr>Sensors Provide information about your surrounding environment</vt:lpstr>
      <vt:lpstr>Serial Communication </vt:lpstr>
      <vt:lpstr>Important Concepts</vt:lpstr>
      <vt:lpstr>Serial Communication Protocol: UART</vt:lpstr>
      <vt:lpstr>Serial Communication Protocol: I2C</vt:lpstr>
      <vt:lpstr>Serial Communication Protocol: SPI</vt:lpstr>
      <vt:lpstr>Bluetooth and How to use it. </vt:lpstr>
      <vt:lpstr>Let’s read some sensors,  communicate,  and then moves some motors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Design Part 1</dc:title>
  <cp:lastModifiedBy>Tyler Martinez</cp:lastModifiedBy>
  <cp:revision>2</cp:revision>
  <dcterms:modified xsi:type="dcterms:W3CDTF">2019-11-21T00:40:16Z</dcterms:modified>
</cp:coreProperties>
</file>